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64" r:id="rId2"/>
    <p:sldId id="263" r:id="rId3"/>
    <p:sldId id="257" r:id="rId4"/>
    <p:sldId id="258" r:id="rId5"/>
    <p:sldId id="265" r:id="rId6"/>
    <p:sldId id="259" r:id="rId7"/>
    <p:sldId id="266" r:id="rId8"/>
    <p:sldId id="260" r:id="rId9"/>
    <p:sldId id="261" r:id="rId10"/>
    <p:sldId id="262"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580" autoAdjust="0"/>
    <p:restoredTop sz="86410" autoAdjust="0"/>
  </p:normalViewPr>
  <p:slideViewPr>
    <p:cSldViewPr snapToGrid="0" snapToObjects="1">
      <p:cViewPr varScale="1">
        <p:scale>
          <a:sx n="75" d="100"/>
          <a:sy n="75" d="100"/>
        </p:scale>
        <p:origin x="77" y="42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96C079-1AF4-4897-9D31-B58779D9A107}" type="datetimeFigureOut">
              <a:rPr lang="en-IN" smtClean="0"/>
              <a:t>25-10-2024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4E934D-1D39-48B9-AD52-927906861E54}" type="slidenum">
              <a:rPr lang="en-IN" smtClean="0"/>
              <a:t>‹#›</a:t>
            </a:fld>
            <a:endParaRPr lang="en-IN"/>
          </a:p>
        </p:txBody>
      </p:sp>
    </p:spTree>
    <p:extLst>
      <p:ext uri="{BB962C8B-B14F-4D97-AF65-F5344CB8AC3E}">
        <p14:creationId xmlns:p14="http://schemas.microsoft.com/office/powerpoint/2010/main" val="1383560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10/25/2024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10/25/2024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10/25/2024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10/25/2024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10/25/2024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10/25/2024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10/25/2024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10/25/2024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10/25/2024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2.png"/><Relationship Id="rId4" Type="http://schemas.openxmlformats.org/officeDocument/2006/relationships/hyperlink" Target="https://app.powerbi.com/groups/me/reports/7b82d169-5faa-4b9e-b19b-4ef72fecd7c7?pbi_source=PowerPoint"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7b82d169-5faa-4b9e-b19b-4ef72fecd7c7/?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41F0CCD-2CCE-09E2-153D-0587266B16FC}"/>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238"/>
            <a:ext cx="12192000" cy="6857523"/>
          </a:xfrm>
          <a:prstGeom prst="rect">
            <a:avLst/>
          </a:prstGeom>
        </p:spPr>
      </p:pic>
      <p:sp>
        <p:nvSpPr>
          <p:cNvPr id="16" name="Title 1">
            <a:extLst>
              <a:ext uri="{FF2B5EF4-FFF2-40B4-BE49-F238E27FC236}">
                <a16:creationId xmlns:a16="http://schemas.microsoft.com/office/drawing/2014/main" id="{252923E2-AD0B-68B6-BDA5-1D06CE781B20}"/>
              </a:ext>
            </a:extLst>
          </p:cNvPr>
          <p:cNvSpPr txBox="1">
            <a:spLocks/>
          </p:cNvSpPr>
          <p:nvPr/>
        </p:nvSpPr>
        <p:spPr>
          <a:xfrm>
            <a:off x="923544" y="2055829"/>
            <a:ext cx="5031416" cy="1423387"/>
          </a:xfrm>
          <a:prstGeom prst="rect">
            <a:avLst/>
          </a:prstGeom>
          <a:noFill/>
          <a:ln>
            <a:noFill/>
            <a:prstDash/>
          </a:ln>
          <a:effectLst>
            <a:glow rad="63500">
              <a:schemeClr val="accent2">
                <a:satMod val="175000"/>
                <a:alpha val="40000"/>
              </a:schemeClr>
            </a:glow>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lnSpcReduction="2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algn="l">
              <a:defRPr/>
            </a:pPr>
            <a:r>
              <a:rPr lang="en-US" b="1" dirty="0">
                <a:solidFill>
                  <a:schemeClr val="accent1">
                    <a:lumMod val="50000"/>
                  </a:schemeClr>
                </a:solidFill>
              </a:rPr>
              <a:t>PRDA-05 </a:t>
            </a:r>
            <a:br>
              <a:rPr lang="en-US" b="1" dirty="0">
                <a:solidFill>
                  <a:schemeClr val="accent1">
                    <a:lumMod val="50000"/>
                  </a:schemeClr>
                </a:solidFill>
              </a:rPr>
            </a:br>
            <a:r>
              <a:rPr lang="en-US" b="1" dirty="0">
                <a:solidFill>
                  <a:schemeClr val="accent1">
                    <a:lumMod val="50000"/>
                  </a:schemeClr>
                </a:solidFill>
              </a:rPr>
              <a:t>Customer Data Segmentation Analysis</a:t>
            </a:r>
          </a:p>
        </p:txBody>
      </p:sp>
      <p:sp>
        <p:nvSpPr>
          <p:cNvPr id="17" name="Text Placeholder 2">
            <a:extLst>
              <a:ext uri="{FF2B5EF4-FFF2-40B4-BE49-F238E27FC236}">
                <a16:creationId xmlns:a16="http://schemas.microsoft.com/office/drawing/2014/main" id="{C0EAC761-1FC8-0EEB-31F5-FB35EDF3F190}"/>
              </a:ext>
            </a:extLst>
          </p:cNvPr>
          <p:cNvSpPr txBox="1">
            <a:spLocks/>
          </p:cNvSpPr>
          <p:nvPr/>
        </p:nvSpPr>
        <p:spPr>
          <a:xfrm>
            <a:off x="923544" y="3658761"/>
            <a:ext cx="1488017" cy="2534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sz="1400" b="1" dirty="0">
                <a:solidFill>
                  <a:schemeClr val="bg1"/>
                </a:solidFill>
                <a:latin typeface="Arial Narrow" panose="020B0606020202030204" pitchFamily="34" charset="0"/>
                <a:hlinkClick r:id="rId4"/>
              </a:rPr>
              <a:t>View in Power BI</a:t>
            </a:r>
            <a:endParaRPr lang="en-US" sz="1400" b="1" dirty="0">
              <a:solidFill>
                <a:schemeClr val="bg1"/>
              </a:solidFill>
              <a:latin typeface="Arial Narrow" panose="020B0606020202030204" pitchFamily="34" charset="0"/>
            </a:endParaRPr>
          </a:p>
        </p:txBody>
      </p:sp>
      <p:pic>
        <p:nvPicPr>
          <p:cNvPr id="18" name="Picture 17" descr="Microsoft Power BI">
            <a:extLst>
              <a:ext uri="{FF2B5EF4-FFF2-40B4-BE49-F238E27FC236}">
                <a16:creationId xmlns:a16="http://schemas.microsoft.com/office/drawing/2014/main" id="{A1B9202A-CA64-4889-4FDB-BC9CDCBF923C}"/>
              </a:ext>
            </a:extLst>
          </p:cNvPr>
          <p:cNvPicPr>
            <a:picLocks noChangeAspect="1"/>
          </p:cNvPicPr>
          <p:nvPr/>
        </p:nvPicPr>
        <p:blipFill>
          <a:blip r:embed="rId5">
            <a:duotone>
              <a:schemeClr val="accent5">
                <a:shade val="45000"/>
                <a:satMod val="135000"/>
              </a:schemeClr>
              <a:prstClr val="white"/>
            </a:duotone>
            <a:extLst>
              <a:ext uri="{BEBA8EAE-BF5A-486C-A8C5-ECC9F3942E4B}">
                <a14:imgProps xmlns:a14="http://schemas.microsoft.com/office/drawing/2010/main">
                  <a14:imgLayer r:embed="rId6">
                    <a14:imgEffect>
                      <a14:artisticGlowEdges/>
                    </a14:imgEffect>
                    <a14:imgEffect>
                      <a14:colorTemperature colorTemp="11200"/>
                    </a14:imgEffect>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23544" y="722376"/>
            <a:ext cx="1490690" cy="245805"/>
          </a:xfrm>
          <a:prstGeom prst="rect">
            <a:avLst/>
          </a:prstGeom>
          <a:ln>
            <a:noFill/>
          </a:ln>
          <a:effectLst>
            <a:outerShdw blurRad="292100" dist="139700" dir="2700000" algn="tl" rotWithShape="0">
              <a:srgbClr val="333333">
                <a:alpha val="65000"/>
              </a:srgbClr>
            </a:outerShdw>
          </a:effectLst>
        </p:spPr>
      </p:pic>
      <p:pic>
        <p:nvPicPr>
          <p:cNvPr id="19" name="Picture 18">
            <a:extLst>
              <a:ext uri="{FF2B5EF4-FFF2-40B4-BE49-F238E27FC236}">
                <a16:creationId xmlns:a16="http://schemas.microsoft.com/office/drawing/2014/main" id="{71AF8930-6425-B21B-D5F8-AB1364CAABC7}"/>
              </a:ext>
              <a:ext uri="{C183D7F6-B498-43B3-948B-1728B52AA6E4}">
                <adec:decorative xmlns:adec="http://schemas.microsoft.com/office/drawing/2017/decorative" val="1"/>
              </a:ext>
            </a:extLst>
          </p:cNvPr>
          <p:cNvPicPr>
            <a:picLocks noChangeAspect="1"/>
          </p:cNvPicPr>
          <p:nvPr/>
        </p:nvPicPr>
        <p:blipFill>
          <a:blip r:embed="rId7">
            <a:duotone>
              <a:prstClr val="black"/>
              <a:schemeClr val="accent1">
                <a:tint val="45000"/>
                <a:satMod val="400000"/>
              </a:schemeClr>
            </a:duotone>
            <a:extLst>
              <a:ext uri="{BEBA8EAE-BF5A-486C-A8C5-ECC9F3942E4B}">
                <a14:imgProps xmlns:a14="http://schemas.microsoft.com/office/drawing/2010/main">
                  <a14:imgLayer r:embed="rId8">
                    <a14:imgEffect>
                      <a14:colorTemperature colorTemp="112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2233863" y="3708983"/>
            <a:ext cx="215204" cy="203248"/>
          </a:xfrm>
          <a:prstGeom prst="rect">
            <a:avLst/>
          </a:prstGeom>
        </p:spPr>
      </p:pic>
      <p:sp>
        <p:nvSpPr>
          <p:cNvPr id="20" name="TextBox 19">
            <a:extLst>
              <a:ext uri="{FF2B5EF4-FFF2-40B4-BE49-F238E27FC236}">
                <a16:creationId xmlns:a16="http://schemas.microsoft.com/office/drawing/2014/main" id="{202828FE-0D00-7EE6-574E-40A27C72FB7F}"/>
              </a:ext>
            </a:extLst>
          </p:cNvPr>
          <p:cNvSpPr txBox="1"/>
          <p:nvPr/>
        </p:nvSpPr>
        <p:spPr>
          <a:xfrm>
            <a:off x="923544" y="5412155"/>
            <a:ext cx="6177280" cy="1089529"/>
          </a:xfrm>
          <a:prstGeom prst="rect">
            <a:avLst/>
          </a:prstGeom>
          <a:noFill/>
        </p:spPr>
        <p:txBody>
          <a:bodyPr wrap="square">
            <a:spAutoFit/>
          </a:bodyPr>
          <a:lstStyle/>
          <a:p>
            <a:pPr>
              <a:lnSpc>
                <a:spcPct val="90000"/>
              </a:lnSpc>
              <a:spcBef>
                <a:spcPct val="0"/>
              </a:spcBef>
              <a:defRPr/>
            </a:pPr>
            <a:r>
              <a:rPr lang="en-IN" sz="2400" b="1" dirty="0">
                <a:solidFill>
                  <a:schemeClr val="accent1">
                    <a:lumMod val="50000"/>
                  </a:schemeClr>
                </a:solidFill>
                <a:latin typeface="Segoe UI Light" charset="0"/>
                <a:cs typeface="Segoe UI Light" charset="0"/>
              </a:rPr>
              <a:t>By: - </a:t>
            </a:r>
          </a:p>
          <a:p>
            <a:pPr>
              <a:lnSpc>
                <a:spcPct val="90000"/>
              </a:lnSpc>
              <a:spcBef>
                <a:spcPct val="0"/>
              </a:spcBef>
              <a:defRPr/>
            </a:pPr>
            <a:r>
              <a:rPr lang="en-IN" sz="2400" b="1" dirty="0">
                <a:solidFill>
                  <a:schemeClr val="accent1">
                    <a:lumMod val="50000"/>
                  </a:schemeClr>
                </a:solidFill>
                <a:latin typeface="Segoe UI Light" charset="0"/>
                <a:cs typeface="Segoe UI Light" charset="0"/>
              </a:rPr>
              <a:t>Gujari Sai Milan</a:t>
            </a:r>
          </a:p>
          <a:p>
            <a:pPr>
              <a:lnSpc>
                <a:spcPct val="90000"/>
              </a:lnSpc>
              <a:spcBef>
                <a:spcPct val="0"/>
              </a:spcBef>
              <a:defRPr/>
            </a:pPr>
            <a:r>
              <a:rPr lang="en-IN" sz="2400" b="1" dirty="0">
                <a:solidFill>
                  <a:schemeClr val="accent1">
                    <a:lumMod val="50000"/>
                  </a:schemeClr>
                </a:solidFill>
                <a:latin typeface="Segoe UI Light" charset="0"/>
                <a:cs typeface="Segoe UI Light" charset="0"/>
              </a:rPr>
              <a:t>Data Analyst</a:t>
            </a:r>
          </a:p>
        </p:txBody>
      </p:sp>
    </p:spTree>
    <p:extLst>
      <p:ext uri="{BB962C8B-B14F-4D97-AF65-F5344CB8AC3E}">
        <p14:creationId xmlns:p14="http://schemas.microsoft.com/office/powerpoint/2010/main" val="165984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Gender ,Age Group ,Mode of Payment ,Categories ,Relationship Between Shopping Mall and Payment Method ,Top 5 Shopping Mall according to Sales ,pivotTable. Please refer to the notes on this slide for details">
            <a:hlinkClick r:id="rId3"/>
          </p:cNvPr>
          <p:cNvPicPr>
            <a:picLocks noChangeAspect="1"/>
          </p:cNvPicPr>
          <p:nvPr/>
        </p:nvPicPr>
        <p:blipFill>
          <a:blip r:embed="rId4"/>
          <a:stretch>
            <a:fillRect/>
          </a:stretch>
        </p:blipFill>
        <p:spPr>
          <a:xfrm>
            <a:off x="133985" y="873760"/>
            <a:ext cx="11924030" cy="585573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t>Extra Information</a:t>
            </a:r>
          </a:p>
        </p:txBody>
      </p:sp>
      <p:sp>
        <p:nvSpPr>
          <p:cNvPr id="2" name="TextBox 1">
            <a:extLst>
              <a:ext uri="{FF2B5EF4-FFF2-40B4-BE49-F238E27FC236}">
                <a16:creationId xmlns:a16="http://schemas.microsoft.com/office/drawing/2014/main" id="{D5C77A0B-B353-C7A4-B405-341E81077622}"/>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defPPr>
              <a:defRPr lang="en-US"/>
            </a:defPPr>
            <a:lvl1pPr algn="ctr">
              <a:defRPr sz="2800" b="1">
                <a:latin typeface="Aptos Narrow" panose="020B0004020202020204" pitchFamily="34" charset="0"/>
              </a:defRPr>
            </a:lvl1pPr>
          </a:lstStyle>
          <a:p>
            <a:r>
              <a:rPr lang="en-IN" dirty="0"/>
              <a:t>Final Insights regarding all the other Information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7EA62-E64C-C24A-6F04-7C8A57CEE9BD}"/>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238"/>
            <a:ext cx="12192000" cy="6857523"/>
          </a:xfrm>
          <a:prstGeom prst="rect">
            <a:avLst/>
          </a:prstGeom>
        </p:spPr>
      </p:pic>
      <p:sp>
        <p:nvSpPr>
          <p:cNvPr id="5" name="TextBox 4">
            <a:extLst>
              <a:ext uri="{FF2B5EF4-FFF2-40B4-BE49-F238E27FC236}">
                <a16:creationId xmlns:a16="http://schemas.microsoft.com/office/drawing/2014/main" id="{72CF1D63-16B8-632A-1342-03060BFE686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defPPr>
              <a:defRPr lang="en-US"/>
            </a:defPPr>
            <a:lvl1pPr algn="ctr">
              <a:defRPr sz="2800" b="1">
                <a:latin typeface="Aptos Narrow" panose="020B0004020202020204" pitchFamily="34" charset="0"/>
              </a:defRPr>
            </a:lvl1pPr>
          </a:lstStyle>
          <a:p>
            <a:r>
              <a:rPr lang="en-IN" dirty="0"/>
              <a:t>Overall theory based on Shopping Mall, Payment Method and Category</a:t>
            </a:r>
          </a:p>
        </p:txBody>
      </p:sp>
      <p:sp>
        <p:nvSpPr>
          <p:cNvPr id="2" name="TextBox 1">
            <a:extLst>
              <a:ext uri="{FF2B5EF4-FFF2-40B4-BE49-F238E27FC236}">
                <a16:creationId xmlns:a16="http://schemas.microsoft.com/office/drawing/2014/main" id="{48629BE4-6680-2A26-2C4A-381002CD386A}"/>
              </a:ext>
            </a:extLst>
          </p:cNvPr>
          <p:cNvSpPr txBox="1"/>
          <p:nvPr/>
        </p:nvSpPr>
        <p:spPr>
          <a:xfrm>
            <a:off x="133986" y="923428"/>
            <a:ext cx="11924030" cy="5632311"/>
          </a:xfrm>
          <a:prstGeom prst="rect">
            <a:avLst/>
          </a:prstGeom>
          <a:noFill/>
          <a:ln>
            <a:solidFill>
              <a:schemeClr val="tx1"/>
            </a:solidFill>
          </a:ln>
          <a:effectLst>
            <a:glow rad="63500">
              <a:schemeClr val="accent2">
                <a:satMod val="175000"/>
                <a:alpha val="40000"/>
              </a:schemeClr>
            </a:glow>
          </a:effectLst>
        </p:spPr>
        <p:txBody>
          <a:bodyPr wrap="square" rtlCol="0">
            <a:spAutoFit/>
          </a:bodyPr>
          <a:lstStyle/>
          <a:p>
            <a:pPr algn="ctr"/>
            <a:r>
              <a:rPr lang="en-US" sz="2000" b="1" dirty="0">
                <a:highlight>
                  <a:srgbClr val="C0C0C0"/>
                </a:highlight>
                <a:latin typeface="Arial Narrow" panose="020B0606020202030204" pitchFamily="34" charset="0"/>
              </a:rPr>
              <a:t>Shopping Mall Sales by Category</a:t>
            </a:r>
          </a:p>
          <a:p>
            <a:pPr>
              <a:buFont typeface="Arial" panose="020B0604020202020204" pitchFamily="34" charset="0"/>
              <a:buChar char="•"/>
            </a:pPr>
            <a:r>
              <a:rPr lang="en-US" sz="2000" b="1" dirty="0">
                <a:latin typeface="Arial Narrow" panose="020B0606020202030204" pitchFamily="34" charset="0"/>
              </a:rPr>
              <a:t>Mall of Istanbul</a:t>
            </a:r>
            <a:r>
              <a:rPr lang="en-US" sz="2000" dirty="0">
                <a:latin typeface="Arial Narrow" panose="020B0606020202030204" pitchFamily="34" charset="0"/>
              </a:rPr>
              <a:t>: Leads with total sales of </a:t>
            </a:r>
            <a:r>
              <a:rPr lang="en-US" sz="2000" b="1" dirty="0">
                <a:latin typeface="Arial Narrow" panose="020B0606020202030204" pitchFamily="34" charset="0"/>
              </a:rPr>
              <a:t>€50.87M</a:t>
            </a:r>
            <a:r>
              <a:rPr lang="en-US" sz="2000" dirty="0">
                <a:latin typeface="Arial Narrow" panose="020B0606020202030204" pitchFamily="34" charset="0"/>
              </a:rPr>
              <a:t>, with strong performances in clothing (€22.95M) and food &amp; beverage (€13.47M).</a:t>
            </a:r>
          </a:p>
          <a:p>
            <a:pPr>
              <a:buFont typeface="Arial" panose="020B0604020202020204" pitchFamily="34" charset="0"/>
              <a:buChar char="•"/>
            </a:pPr>
            <a:r>
              <a:rPr lang="en-US" sz="2000" b="1" dirty="0" err="1">
                <a:latin typeface="Arial Narrow" panose="020B0606020202030204" pitchFamily="34" charset="0"/>
              </a:rPr>
              <a:t>Kanyon</a:t>
            </a:r>
            <a:r>
              <a:rPr lang="en-US" sz="2000" dirty="0">
                <a:latin typeface="Arial Narrow" panose="020B0606020202030204" pitchFamily="34" charset="0"/>
              </a:rPr>
              <a:t>: Close behind with </a:t>
            </a:r>
            <a:r>
              <a:rPr lang="en-US" sz="2000" b="1" dirty="0">
                <a:latin typeface="Arial Narrow" panose="020B0606020202030204" pitchFamily="34" charset="0"/>
              </a:rPr>
              <a:t>€50.55M</a:t>
            </a:r>
            <a:r>
              <a:rPr lang="en-US" sz="2000" dirty="0">
                <a:latin typeface="Arial Narrow" panose="020B0606020202030204" pitchFamily="34" charset="0"/>
              </a:rPr>
              <a:t>, primarily in clothing (€22.61M).</a:t>
            </a:r>
          </a:p>
          <a:p>
            <a:pPr>
              <a:buFont typeface="Arial" panose="020B0604020202020204" pitchFamily="34" charset="0"/>
              <a:buChar char="•"/>
            </a:pPr>
            <a:r>
              <a:rPr lang="en-US" sz="2000" b="1" dirty="0" err="1">
                <a:latin typeface="Arial Narrow" panose="020B0606020202030204" pitchFamily="34" charset="0"/>
              </a:rPr>
              <a:t>Metrocity</a:t>
            </a:r>
            <a:r>
              <a:rPr lang="en-US" sz="2000" dirty="0">
                <a:latin typeface="Arial Narrow" panose="020B0606020202030204" pitchFamily="34" charset="0"/>
              </a:rPr>
              <a:t>: Records </a:t>
            </a:r>
            <a:r>
              <a:rPr lang="en-US" sz="2000" b="1" dirty="0">
                <a:latin typeface="Arial Narrow" panose="020B0606020202030204" pitchFamily="34" charset="0"/>
              </a:rPr>
              <a:t>€37.30M</a:t>
            </a:r>
            <a:r>
              <a:rPr lang="en-US" sz="2000" dirty="0">
                <a:latin typeface="Arial Narrow" panose="020B0606020202030204" pitchFamily="34" charset="0"/>
              </a:rPr>
              <a:t>, with technology sales of </a:t>
            </a:r>
            <a:r>
              <a:rPr lang="en-US" sz="2000" b="1" dirty="0">
                <a:latin typeface="Arial Narrow" panose="020B0606020202030204" pitchFamily="34" charset="0"/>
              </a:rPr>
              <a:t>€19.52M</a:t>
            </a:r>
            <a:r>
              <a:rPr lang="en-US" sz="2000" dirty="0">
                <a:latin typeface="Arial Narrow" panose="020B0606020202030204" pitchFamily="34" charset="0"/>
              </a:rPr>
              <a:t>.</a:t>
            </a:r>
          </a:p>
          <a:p>
            <a:pPr>
              <a:buFont typeface="Arial" panose="020B0604020202020204" pitchFamily="34" charset="0"/>
              <a:buChar char="•"/>
            </a:pPr>
            <a:r>
              <a:rPr lang="en-US" sz="2000" b="1" dirty="0">
                <a:latin typeface="Arial Narrow" panose="020B0606020202030204" pitchFamily="34" charset="0"/>
              </a:rPr>
              <a:t>Metropol AVM</a:t>
            </a:r>
            <a:r>
              <a:rPr lang="en-US" sz="2000" dirty="0">
                <a:latin typeface="Arial Narrow" panose="020B0606020202030204" pitchFamily="34" charset="0"/>
              </a:rPr>
              <a:t> and </a:t>
            </a:r>
            <a:r>
              <a:rPr lang="en-US" sz="2000" b="1" dirty="0" err="1">
                <a:latin typeface="Arial Narrow" panose="020B0606020202030204" pitchFamily="34" charset="0"/>
              </a:rPr>
              <a:t>Istinye</a:t>
            </a:r>
            <a:r>
              <a:rPr lang="en-US" sz="2000" b="1" dirty="0">
                <a:latin typeface="Arial Narrow" panose="020B0606020202030204" pitchFamily="34" charset="0"/>
              </a:rPr>
              <a:t> Park</a:t>
            </a:r>
            <a:r>
              <a:rPr lang="en-US" sz="2000" dirty="0">
                <a:latin typeface="Arial Narrow" panose="020B0606020202030204" pitchFamily="34" charset="0"/>
              </a:rPr>
              <a:t> follow, generating </a:t>
            </a:r>
            <a:r>
              <a:rPr lang="en-US" sz="2000" b="1" dirty="0">
                <a:latin typeface="Arial Narrow" panose="020B0606020202030204" pitchFamily="34" charset="0"/>
              </a:rPr>
              <a:t>€25.38M</a:t>
            </a:r>
            <a:r>
              <a:rPr lang="en-US" sz="2000" dirty="0">
                <a:latin typeface="Arial Narrow" panose="020B0606020202030204" pitchFamily="34" charset="0"/>
              </a:rPr>
              <a:t> and </a:t>
            </a:r>
            <a:r>
              <a:rPr lang="en-US" sz="2000" b="1" dirty="0">
                <a:latin typeface="Arial Narrow" panose="020B0606020202030204" pitchFamily="34" charset="0"/>
              </a:rPr>
              <a:t>€24.62M</a:t>
            </a:r>
            <a:r>
              <a:rPr lang="en-US" sz="2000" dirty="0">
                <a:latin typeface="Arial Narrow" panose="020B0606020202030204" pitchFamily="34" charset="0"/>
              </a:rPr>
              <a:t>, respectively.</a:t>
            </a:r>
          </a:p>
          <a:p>
            <a:pPr algn="ctr"/>
            <a:r>
              <a:rPr lang="en-US" sz="2000" b="1" dirty="0">
                <a:highlight>
                  <a:srgbClr val="C0C0C0"/>
                </a:highlight>
                <a:latin typeface="Arial Narrow" panose="020B0606020202030204" pitchFamily="34" charset="0"/>
              </a:rPr>
              <a:t>Top Categories</a:t>
            </a:r>
          </a:p>
          <a:p>
            <a:pPr>
              <a:buFont typeface="Arial" panose="020B0604020202020204" pitchFamily="34" charset="0"/>
              <a:buChar char="•"/>
            </a:pPr>
            <a:r>
              <a:rPr lang="en-US" sz="2000" b="1" dirty="0">
                <a:latin typeface="Arial Narrow" panose="020B0606020202030204" pitchFamily="34" charset="0"/>
              </a:rPr>
              <a:t>Clothing</a:t>
            </a:r>
            <a:r>
              <a:rPr lang="en-US" sz="2000" dirty="0">
                <a:latin typeface="Arial Narrow" panose="020B0606020202030204" pitchFamily="34" charset="0"/>
              </a:rPr>
              <a:t>: Total sales of </a:t>
            </a:r>
            <a:r>
              <a:rPr lang="en-US" sz="2000" b="1" dirty="0">
                <a:latin typeface="Arial Narrow" panose="020B0606020202030204" pitchFamily="34" charset="0"/>
              </a:rPr>
              <a:t>€113.99M</a:t>
            </a:r>
            <a:r>
              <a:rPr lang="en-US" sz="2000" dirty="0">
                <a:latin typeface="Arial Narrow" panose="020B0606020202030204" pitchFamily="34" charset="0"/>
              </a:rPr>
              <a:t>.</a:t>
            </a:r>
          </a:p>
          <a:p>
            <a:pPr>
              <a:buFont typeface="Arial" panose="020B0604020202020204" pitchFamily="34" charset="0"/>
              <a:buChar char="•"/>
            </a:pPr>
            <a:r>
              <a:rPr lang="en-US" sz="2000" b="1" dirty="0">
                <a:latin typeface="Arial Narrow" panose="020B0606020202030204" pitchFamily="34" charset="0"/>
              </a:rPr>
              <a:t>Shoes</a:t>
            </a:r>
            <a:r>
              <a:rPr lang="en-US" sz="2000" dirty="0">
                <a:latin typeface="Arial Narrow" panose="020B0606020202030204" pitchFamily="34" charset="0"/>
              </a:rPr>
              <a:t>: Sales reach </a:t>
            </a:r>
            <a:r>
              <a:rPr lang="en-US" sz="2000" b="1" dirty="0">
                <a:latin typeface="Arial Narrow" panose="020B0606020202030204" pitchFamily="34" charset="0"/>
              </a:rPr>
              <a:t>€66.55M</a:t>
            </a:r>
            <a:r>
              <a:rPr lang="en-US" sz="2000" dirty="0">
                <a:latin typeface="Arial Narrow" panose="020B0606020202030204" pitchFamily="34" charset="0"/>
              </a:rPr>
              <a:t>.</a:t>
            </a:r>
          </a:p>
          <a:p>
            <a:pPr>
              <a:buFont typeface="Arial" panose="020B0604020202020204" pitchFamily="34" charset="0"/>
              <a:buChar char="•"/>
            </a:pPr>
            <a:r>
              <a:rPr lang="en-US" sz="2000" b="1" dirty="0">
                <a:latin typeface="Arial Narrow" panose="020B0606020202030204" pitchFamily="34" charset="0"/>
              </a:rPr>
              <a:t>Technology</a:t>
            </a:r>
            <a:r>
              <a:rPr lang="en-US" sz="2000" dirty="0">
                <a:latin typeface="Arial Narrow" panose="020B0606020202030204" pitchFamily="34" charset="0"/>
              </a:rPr>
              <a:t>: Contributes </a:t>
            </a:r>
            <a:r>
              <a:rPr lang="en-US" sz="2000" b="1" dirty="0">
                <a:latin typeface="Arial Narrow" panose="020B0606020202030204" pitchFamily="34" charset="0"/>
              </a:rPr>
              <a:t>€57.86M</a:t>
            </a:r>
            <a:r>
              <a:rPr lang="en-US" sz="2000" dirty="0">
                <a:latin typeface="Arial Narrow" panose="020B0606020202030204" pitchFamily="34" charset="0"/>
              </a:rPr>
              <a:t> to total sales.</a:t>
            </a:r>
          </a:p>
          <a:p>
            <a:pPr algn="ctr"/>
            <a:r>
              <a:rPr lang="en-US" sz="2000" b="1" dirty="0">
                <a:highlight>
                  <a:srgbClr val="C0C0C0"/>
                </a:highlight>
                <a:latin typeface="Arial Narrow" panose="020B0606020202030204" pitchFamily="34" charset="0"/>
              </a:rPr>
              <a:t>Payment Method Distribution</a:t>
            </a:r>
          </a:p>
          <a:p>
            <a:pPr>
              <a:buFont typeface="Arial" panose="020B0604020202020204" pitchFamily="34" charset="0"/>
              <a:buChar char="•"/>
            </a:pPr>
            <a:r>
              <a:rPr lang="en-US" sz="2000" b="1" dirty="0">
                <a:latin typeface="Arial Narrow" panose="020B0606020202030204" pitchFamily="34" charset="0"/>
              </a:rPr>
              <a:t>Total Sales by Payment Method</a:t>
            </a:r>
            <a:r>
              <a:rPr lang="en-US" sz="2000" dirty="0">
                <a:latin typeface="Arial Narrow" panose="020B0606020202030204" pitchFamily="34" charset="0"/>
              </a:rPr>
              <a:t>:</a:t>
            </a:r>
          </a:p>
          <a:p>
            <a:pPr marL="742950" lvl="1" indent="-285750">
              <a:buFont typeface="Arial" panose="020B0604020202020204" pitchFamily="34" charset="0"/>
              <a:buChar char="•"/>
            </a:pPr>
            <a:r>
              <a:rPr lang="en-US" sz="2000" b="1" dirty="0">
                <a:latin typeface="Arial Narrow" panose="020B0606020202030204" pitchFamily="34" charset="0"/>
              </a:rPr>
              <a:t>Cash</a:t>
            </a:r>
            <a:r>
              <a:rPr lang="en-US" sz="2000" dirty="0">
                <a:latin typeface="Arial Narrow" panose="020B0606020202030204" pitchFamily="34" charset="0"/>
              </a:rPr>
              <a:t>: </a:t>
            </a:r>
            <a:r>
              <a:rPr lang="en-US" sz="2000" b="1" dirty="0">
                <a:latin typeface="Arial Narrow" panose="020B0606020202030204" pitchFamily="34" charset="0"/>
              </a:rPr>
              <a:t>€112.83M</a:t>
            </a:r>
            <a:endParaRPr lang="en-US" sz="2000" dirty="0">
              <a:latin typeface="Arial Narrow" panose="020B0606020202030204" pitchFamily="34" charset="0"/>
            </a:endParaRPr>
          </a:p>
          <a:p>
            <a:pPr marL="742950" lvl="1" indent="-285750">
              <a:buFont typeface="Arial" panose="020B0604020202020204" pitchFamily="34" charset="0"/>
              <a:buChar char="•"/>
            </a:pPr>
            <a:r>
              <a:rPr lang="en-US" sz="2000" b="1" dirty="0">
                <a:latin typeface="Arial Narrow" panose="020B0606020202030204" pitchFamily="34" charset="0"/>
              </a:rPr>
              <a:t>Credit Card</a:t>
            </a:r>
            <a:r>
              <a:rPr lang="en-US" sz="2000" dirty="0">
                <a:latin typeface="Arial Narrow" panose="020B0606020202030204" pitchFamily="34" charset="0"/>
              </a:rPr>
              <a:t>: </a:t>
            </a:r>
            <a:r>
              <a:rPr lang="en-US" sz="2000" b="1" dirty="0">
                <a:latin typeface="Arial Narrow" panose="020B0606020202030204" pitchFamily="34" charset="0"/>
              </a:rPr>
              <a:t>€88.08M</a:t>
            </a:r>
            <a:endParaRPr lang="en-US" sz="2000" dirty="0">
              <a:latin typeface="Arial Narrow" panose="020B0606020202030204" pitchFamily="34" charset="0"/>
            </a:endParaRPr>
          </a:p>
          <a:p>
            <a:pPr marL="742950" lvl="1" indent="-285750">
              <a:buFont typeface="Arial" panose="020B0604020202020204" pitchFamily="34" charset="0"/>
              <a:buChar char="•"/>
            </a:pPr>
            <a:r>
              <a:rPr lang="en-US" sz="2000" b="1" dirty="0">
                <a:latin typeface="Arial Narrow" panose="020B0606020202030204" pitchFamily="34" charset="0"/>
              </a:rPr>
              <a:t>Debit Card</a:t>
            </a:r>
            <a:r>
              <a:rPr lang="en-US" sz="2000" dirty="0">
                <a:latin typeface="Arial Narrow" panose="020B0606020202030204" pitchFamily="34" charset="0"/>
              </a:rPr>
              <a:t>: </a:t>
            </a:r>
            <a:r>
              <a:rPr lang="en-US" sz="2000" b="1" dirty="0">
                <a:latin typeface="Arial Narrow" panose="020B0606020202030204" pitchFamily="34" charset="0"/>
              </a:rPr>
              <a:t>€50.60M</a:t>
            </a:r>
            <a:endParaRPr lang="en-US" sz="2000" dirty="0">
              <a:latin typeface="Arial Narrow" panose="020B0606020202030204" pitchFamily="34" charset="0"/>
            </a:endParaRPr>
          </a:p>
          <a:p>
            <a:pPr algn="ctr"/>
            <a:r>
              <a:rPr lang="en-US" sz="2000" b="1" dirty="0">
                <a:highlight>
                  <a:srgbClr val="C0C0C0"/>
                </a:highlight>
                <a:latin typeface="Arial Narrow" panose="020B0606020202030204" pitchFamily="34" charset="0"/>
              </a:rPr>
              <a:t>Insights on Payment Methods</a:t>
            </a:r>
          </a:p>
          <a:p>
            <a:pPr>
              <a:buFont typeface="Arial" panose="020B0604020202020204" pitchFamily="34" charset="0"/>
              <a:buChar char="•"/>
            </a:pPr>
            <a:r>
              <a:rPr lang="en-US" sz="2000" dirty="0">
                <a:latin typeface="Arial Narrow" panose="020B0606020202030204" pitchFamily="34" charset="0"/>
              </a:rPr>
              <a:t>Malls favor cash transactions, particularly in </a:t>
            </a:r>
            <a:r>
              <a:rPr lang="en-US" sz="2000" b="1" dirty="0">
                <a:latin typeface="Arial Narrow" panose="020B0606020202030204" pitchFamily="34" charset="0"/>
              </a:rPr>
              <a:t>Mall of Istanbul</a:t>
            </a:r>
            <a:r>
              <a:rPr lang="en-US" sz="2000" dirty="0">
                <a:latin typeface="Arial Narrow" panose="020B0606020202030204" pitchFamily="34" charset="0"/>
              </a:rPr>
              <a:t> and </a:t>
            </a:r>
            <a:r>
              <a:rPr lang="en-US" sz="2000" b="1" dirty="0" err="1">
                <a:latin typeface="Arial Narrow" panose="020B0606020202030204" pitchFamily="34" charset="0"/>
              </a:rPr>
              <a:t>Kanyon</a:t>
            </a:r>
            <a:r>
              <a:rPr lang="en-US" sz="2000" dirty="0">
                <a:latin typeface="Arial Narrow" panose="020B0606020202030204" pitchFamily="34" charset="0"/>
              </a:rPr>
              <a:t>.</a:t>
            </a:r>
          </a:p>
          <a:p>
            <a:pPr>
              <a:buFont typeface="Arial" panose="020B0604020202020204" pitchFamily="34" charset="0"/>
              <a:buChar char="•"/>
            </a:pPr>
            <a:r>
              <a:rPr lang="en-US" sz="2000" dirty="0">
                <a:latin typeface="Arial Narrow" panose="020B0606020202030204" pitchFamily="34" charset="0"/>
              </a:rPr>
              <a:t>Credit and debit card usage is significant in technology and higher-value categories.</a:t>
            </a:r>
          </a:p>
        </p:txBody>
      </p:sp>
    </p:spTree>
    <p:extLst>
      <p:ext uri="{BB962C8B-B14F-4D97-AF65-F5344CB8AC3E}">
        <p14:creationId xmlns:p14="http://schemas.microsoft.com/office/powerpoint/2010/main" val="1311559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7EA62-E64C-C24A-6F04-7C8A57CEE9BD}"/>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274320" y="0"/>
            <a:ext cx="12192000" cy="6857523"/>
          </a:xfrm>
          <a:prstGeom prst="rect">
            <a:avLst/>
          </a:prstGeom>
        </p:spPr>
      </p:pic>
      <p:sp>
        <p:nvSpPr>
          <p:cNvPr id="5" name="TextBox 4">
            <a:extLst>
              <a:ext uri="{FF2B5EF4-FFF2-40B4-BE49-F238E27FC236}">
                <a16:creationId xmlns:a16="http://schemas.microsoft.com/office/drawing/2014/main" id="{72CF1D63-16B8-632A-1342-03060BFE686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Final Recommendations for Growth</a:t>
            </a:r>
          </a:p>
        </p:txBody>
      </p:sp>
      <p:sp>
        <p:nvSpPr>
          <p:cNvPr id="10" name="Rectangle 6">
            <a:extLst>
              <a:ext uri="{FF2B5EF4-FFF2-40B4-BE49-F238E27FC236}">
                <a16:creationId xmlns:a16="http://schemas.microsoft.com/office/drawing/2014/main" id="{12034EB1-6619-9682-7E7F-3B3A2BA2098B}"/>
              </a:ext>
            </a:extLst>
          </p:cNvPr>
          <p:cNvSpPr>
            <a:spLocks noChangeArrowheads="1"/>
          </p:cNvSpPr>
          <p:nvPr/>
        </p:nvSpPr>
        <p:spPr bwMode="auto">
          <a:xfrm>
            <a:off x="140335" y="920382"/>
            <a:ext cx="11917680" cy="5016758"/>
          </a:xfrm>
          <a:prstGeom prst="rect">
            <a:avLst/>
          </a:prstGeom>
          <a:noFill/>
          <a:ln w="9525">
            <a:solidFill>
              <a:schemeClr val="tx1"/>
            </a:solidFill>
            <a:miter lim="800000"/>
            <a:headEnd/>
            <a:tailEnd/>
          </a:ln>
          <a:effectLst>
            <a:glow rad="63500">
              <a:schemeClr val="accent2">
                <a:satMod val="175000"/>
                <a:alpha val="40000"/>
              </a:schemeClr>
            </a:glow>
            <a:outerShdw dist="35921" dir="2700000" algn="ctr" rotWithShape="0">
              <a:schemeClr val="bg2"/>
            </a:outerShdw>
          </a:effectLst>
          <a:extLst>
            <a:ext uri="{909E8E84-426E-40DD-AFC4-6F175D3DCCD1}">
              <a14:hiddenFill xmlns:a14="http://schemas.microsoft.com/office/drawing/2010/main">
                <a:solidFill>
                  <a:schemeClr val="accent1"/>
                </a:solidFill>
              </a14:hiddenFill>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Optimize Inventory</a:t>
            </a:r>
            <a:r>
              <a:rPr kumimoji="0" lang="en-US" altLang="en-US" sz="2000" b="0" i="0" u="none" strike="noStrike" cap="none" normalizeH="0" baseline="0" dirty="0">
                <a:ln>
                  <a:noFill/>
                </a:ln>
                <a:solidFill>
                  <a:schemeClr val="tx1"/>
                </a:solidFill>
                <a:effectLst/>
                <a:latin typeface="Arial Narrow" panose="020B060602020203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Tailor product offerings by mall based on top-selling categories, focusing on clothing and food in the Mall of Istanbul and technology in </a:t>
            </a:r>
            <a:r>
              <a:rPr kumimoji="0" lang="en-US" altLang="en-US" sz="2000" b="0" i="0" u="none" strike="noStrike" cap="none" normalizeH="0" baseline="0" dirty="0" err="1">
                <a:ln>
                  <a:noFill/>
                </a:ln>
                <a:solidFill>
                  <a:schemeClr val="tx1"/>
                </a:solidFill>
                <a:effectLst/>
                <a:latin typeface="Arial Narrow" panose="020B0606020202030204" pitchFamily="34" charset="0"/>
              </a:rPr>
              <a:t>Metrocity</a:t>
            </a:r>
            <a:r>
              <a:rPr kumimoji="0" lang="en-US" altLang="en-US" sz="2000" b="0" i="0" u="none" strike="noStrike" cap="none" normalizeH="0" baseline="0" dirty="0">
                <a:ln>
                  <a:noFill/>
                </a:ln>
                <a:solidFill>
                  <a:schemeClr val="tx1"/>
                </a:solidFill>
                <a:effectLst/>
                <a:latin typeface="Arial Narrow" panose="020B0606020202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Enhance Customer Engagement</a:t>
            </a:r>
            <a:r>
              <a:rPr kumimoji="0" lang="en-US" altLang="en-US" sz="2000" b="0" i="0" u="none" strike="noStrike" cap="none" normalizeH="0" baseline="0" dirty="0">
                <a:ln>
                  <a:noFill/>
                </a:ln>
                <a:solidFill>
                  <a:schemeClr val="tx1"/>
                </a:solidFill>
                <a:effectLst/>
                <a:latin typeface="Arial Narrow" panose="020B0606020202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Implement loyalty programs to reward frequent cash shoppers.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Use personalized marketing based on purchasing history.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Leverage Payment Methods</a:t>
            </a:r>
            <a:r>
              <a:rPr kumimoji="0" lang="en-US" altLang="en-US" sz="2000" b="0" i="0" u="none" strike="noStrike" cap="none" normalizeH="0" baseline="0" dirty="0">
                <a:ln>
                  <a:noFill/>
                </a:ln>
                <a:solidFill>
                  <a:schemeClr val="tx1"/>
                </a:solidFill>
                <a:effectLst/>
                <a:latin typeface="Arial Narrow" panose="020B0606020202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Offer incentives for cash transactions.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Promote digital payments through discounts.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Increase Foot Traffic</a:t>
            </a:r>
            <a:r>
              <a:rPr kumimoji="0" lang="en-US" altLang="en-US" sz="2000" b="0" i="0" u="none" strike="noStrike" cap="none" normalizeH="0" baseline="0" dirty="0">
                <a:ln>
                  <a:noFill/>
                </a:ln>
                <a:solidFill>
                  <a:schemeClr val="tx1"/>
                </a:solidFill>
                <a:effectLst/>
                <a:latin typeface="Arial Narrow" panose="020B0606020202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Host events and collaborate with local businesses. Use social media to promote special offers and events.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Analyze Consumer Behavior</a:t>
            </a:r>
            <a:r>
              <a:rPr kumimoji="0" lang="en-US" altLang="en-US" sz="2000" b="0" i="0" u="none" strike="noStrike" cap="none" normalizeH="0" baseline="0" dirty="0">
                <a:ln>
                  <a:noFill/>
                </a:ln>
                <a:solidFill>
                  <a:schemeClr val="tx1"/>
                </a:solidFill>
                <a:effectLst/>
                <a:latin typeface="Arial Narrow" panose="020B060602020203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Regularly review sales data to identify trends and adjust strategies.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Narrow" panose="020B0606020202030204" pitchFamily="34" charset="0"/>
              </a:rPr>
              <a:t>Collect customer feedback to refine offerings.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Expand Product Range</a:t>
            </a:r>
            <a:r>
              <a:rPr kumimoji="0" lang="en-US" altLang="en-US" sz="2000" b="0" i="0" u="none" strike="noStrike" cap="none" normalizeH="0" baseline="0" dirty="0">
                <a:ln>
                  <a:noFill/>
                </a:ln>
                <a:solidFill>
                  <a:schemeClr val="tx1"/>
                </a:solidFill>
                <a:effectLst/>
                <a:latin typeface="Arial Narrow" panose="020B0606020202030204" pitchFamily="34" charset="0"/>
              </a:rPr>
              <a:t>: Introduce new products in underperforming categories like cosmetics and toys.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Narrow" panose="020B0606020202030204" pitchFamily="34" charset="0"/>
              </a:rPr>
              <a:t>Strengthen Vendor Partnerships</a:t>
            </a:r>
            <a:r>
              <a:rPr kumimoji="0" lang="en-US" altLang="en-US" sz="2000" b="0" i="0" u="none" strike="noStrike" cap="none" normalizeH="0" baseline="0" dirty="0">
                <a:ln>
                  <a:noFill/>
                </a:ln>
                <a:solidFill>
                  <a:schemeClr val="tx1"/>
                </a:solidFill>
                <a:effectLst/>
                <a:latin typeface="Arial Narrow" panose="020B0606020202030204" pitchFamily="34" charset="0"/>
              </a:rPr>
              <a:t>: Collaborate with vendors for exclusive promotions to enhance customer experiences.</a:t>
            </a:r>
          </a:p>
        </p:txBody>
      </p:sp>
    </p:spTree>
    <p:extLst>
      <p:ext uri="{BB962C8B-B14F-4D97-AF65-F5344CB8AC3E}">
        <p14:creationId xmlns:p14="http://schemas.microsoft.com/office/powerpoint/2010/main" val="4105393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85F917-8587-BB23-FFA4-F4B968ABAB82}"/>
              </a:ext>
            </a:extLst>
          </p:cNvPr>
          <p:cNvPicPr>
            <a:picLocks noChangeAspect="1"/>
          </p:cNvPicPr>
          <p:nvPr/>
        </p:nvPicPr>
        <p:blipFill>
          <a:blip r:embed="rId2"/>
          <a:stretch>
            <a:fillRect/>
          </a:stretch>
        </p:blipFill>
        <p:spPr>
          <a:xfrm>
            <a:off x="0" y="238"/>
            <a:ext cx="12192000" cy="6857523"/>
          </a:xfrm>
          <a:prstGeom prst="rect">
            <a:avLst/>
          </a:prstGeom>
        </p:spPr>
      </p:pic>
      <p:sp>
        <p:nvSpPr>
          <p:cNvPr id="5" name="TextBox 4">
            <a:extLst>
              <a:ext uri="{FF2B5EF4-FFF2-40B4-BE49-F238E27FC236}">
                <a16:creationId xmlns:a16="http://schemas.microsoft.com/office/drawing/2014/main" id="{DEE58066-1624-285F-8AFB-ECE0885922EB}"/>
              </a:ext>
            </a:extLst>
          </p:cNvPr>
          <p:cNvSpPr txBox="1"/>
          <p:nvPr/>
        </p:nvSpPr>
        <p:spPr>
          <a:xfrm>
            <a:off x="4557712" y="2905779"/>
            <a:ext cx="3076575" cy="523220"/>
          </a:xfrm>
          <a:prstGeom prst="rect">
            <a:avLst/>
          </a:prstGeom>
          <a:noFill/>
          <a:ln>
            <a:no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Thank You</a:t>
            </a:r>
          </a:p>
        </p:txBody>
      </p:sp>
    </p:spTree>
    <p:extLst>
      <p:ext uri="{BB962C8B-B14F-4D97-AF65-F5344CB8AC3E}">
        <p14:creationId xmlns:p14="http://schemas.microsoft.com/office/powerpoint/2010/main" val="3617733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7EA62-E64C-C24A-6F04-7C8A57CEE9BD}"/>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0" y="238"/>
            <a:ext cx="12192000" cy="6857523"/>
          </a:xfrm>
          <a:prstGeom prst="rect">
            <a:avLst/>
          </a:prstGeom>
        </p:spPr>
      </p:pic>
      <p:sp>
        <p:nvSpPr>
          <p:cNvPr id="5" name="TextBox 4">
            <a:extLst>
              <a:ext uri="{FF2B5EF4-FFF2-40B4-BE49-F238E27FC236}">
                <a16:creationId xmlns:a16="http://schemas.microsoft.com/office/drawing/2014/main" id="{72CF1D63-16B8-632A-1342-03060BFE686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defPPr>
              <a:defRPr lang="en-US"/>
            </a:defPPr>
            <a:lvl1pPr algn="ctr">
              <a:defRPr sz="2800" b="1">
                <a:latin typeface="Aptos Narrow" panose="020B0004020202020204" pitchFamily="34" charset="0"/>
              </a:defRPr>
            </a:lvl1pPr>
          </a:lstStyle>
          <a:p>
            <a:r>
              <a:rPr lang="en-IN" dirty="0"/>
              <a:t>Introduction</a:t>
            </a:r>
          </a:p>
        </p:txBody>
      </p:sp>
      <p:sp>
        <p:nvSpPr>
          <p:cNvPr id="6" name="TextBox 5">
            <a:extLst>
              <a:ext uri="{FF2B5EF4-FFF2-40B4-BE49-F238E27FC236}">
                <a16:creationId xmlns:a16="http://schemas.microsoft.com/office/drawing/2014/main" id="{BE6A360B-521E-C925-7037-F4B4CB7B6616}"/>
              </a:ext>
            </a:extLst>
          </p:cNvPr>
          <p:cNvSpPr txBox="1"/>
          <p:nvPr/>
        </p:nvSpPr>
        <p:spPr>
          <a:xfrm>
            <a:off x="133986" y="976848"/>
            <a:ext cx="11924030" cy="4708981"/>
          </a:xfrm>
          <a:prstGeom prst="rect">
            <a:avLst/>
          </a:prstGeom>
          <a:noFill/>
          <a:ln>
            <a:solidFill>
              <a:schemeClr val="tx1"/>
            </a:solidFill>
          </a:ln>
          <a:effectLst>
            <a:glow rad="63500">
              <a:schemeClr val="accent2">
                <a:satMod val="175000"/>
                <a:alpha val="40000"/>
              </a:schemeClr>
            </a:glow>
          </a:effectLst>
        </p:spPr>
        <p:txBody>
          <a:bodyPr wrap="square" rtlCol="0">
            <a:spAutoFit/>
          </a:bodyPr>
          <a:lstStyle/>
          <a:p>
            <a:pPr algn="just"/>
            <a:r>
              <a:rPr lang="en-US" sz="2000" b="1" dirty="0">
                <a:latin typeface="Aptos Narrow" panose="020B0004020202020204" pitchFamily="34" charset="0"/>
              </a:rPr>
              <a:t>Objective</a:t>
            </a:r>
            <a:r>
              <a:rPr lang="en-US" sz="2000" dirty="0">
                <a:latin typeface="Aptos Narrow" panose="020B0004020202020204" pitchFamily="34" charset="0"/>
              </a:rPr>
              <a:t>:</a:t>
            </a:r>
            <a:br>
              <a:rPr lang="en-US" sz="2000" dirty="0">
                <a:latin typeface="Aptos Narrow" panose="020B0004020202020204" pitchFamily="34" charset="0"/>
              </a:rPr>
            </a:br>
            <a:r>
              <a:rPr lang="en-US" sz="2000" dirty="0">
                <a:latin typeface="Aptos Narrow" panose="020B0004020202020204" pitchFamily="34" charset="0"/>
              </a:rPr>
              <a:t>The aim of this project is to analyze customer shopping behavior from mall data collected between 2021 and 2023. The focus is on understanding customer demographics and behavioral trends, such as gender preferences, age groups, payment methods, and their impact on revenue.</a:t>
            </a:r>
          </a:p>
          <a:p>
            <a:pPr algn="just"/>
            <a:endParaRPr lang="en-US" sz="2000" dirty="0">
              <a:latin typeface="Aptos Narrow" panose="020B0004020202020204" pitchFamily="34" charset="0"/>
            </a:endParaRPr>
          </a:p>
          <a:p>
            <a:pPr algn="just"/>
            <a:endParaRPr lang="en-US" sz="2000" dirty="0">
              <a:latin typeface="Aptos Narrow" panose="020B0004020202020204" pitchFamily="34" charset="0"/>
            </a:endParaRPr>
          </a:p>
          <a:p>
            <a:pPr algn="ctr"/>
            <a:r>
              <a:rPr lang="en-US" sz="2000" b="1" dirty="0">
                <a:latin typeface="Aptos Narrow" panose="020B0004020202020204" pitchFamily="34" charset="0"/>
              </a:rPr>
              <a:t>Key Focus Areas</a:t>
            </a:r>
            <a:r>
              <a:rPr lang="en-US" sz="2000" dirty="0">
                <a:latin typeface="Aptos Narrow" panose="020B0004020202020204" pitchFamily="34" charset="0"/>
              </a:rPr>
              <a:t>:</a:t>
            </a:r>
          </a:p>
          <a:p>
            <a:pPr algn="just">
              <a:buFont typeface="Arial" panose="020B0604020202020204" pitchFamily="34" charset="0"/>
              <a:buChar char="•"/>
            </a:pPr>
            <a:r>
              <a:rPr lang="en-US" sz="2000" dirty="0">
                <a:latin typeface="Aptos Narrow" panose="020B0004020202020204" pitchFamily="34" charset="0"/>
              </a:rPr>
              <a:t>Analyzing customer segmentation by gender and age group.</a:t>
            </a:r>
          </a:p>
          <a:p>
            <a:pPr algn="just">
              <a:buFont typeface="Arial" panose="020B0604020202020204" pitchFamily="34" charset="0"/>
              <a:buChar char="•"/>
            </a:pPr>
            <a:r>
              <a:rPr lang="en-US" sz="2000" dirty="0">
                <a:latin typeface="Aptos Narrow" panose="020B0004020202020204" pitchFamily="34" charset="0"/>
              </a:rPr>
              <a:t>Identifying preferred payment methods and their usage trends.</a:t>
            </a:r>
          </a:p>
          <a:p>
            <a:pPr algn="just">
              <a:buFont typeface="Arial" panose="020B0604020202020204" pitchFamily="34" charset="0"/>
              <a:buChar char="•"/>
            </a:pPr>
            <a:r>
              <a:rPr lang="en-US" sz="2000" dirty="0">
                <a:latin typeface="Aptos Narrow" panose="020B0004020202020204" pitchFamily="34" charset="0"/>
              </a:rPr>
              <a:t>Studying revenue patterns and seasonal variations over the selected period.</a:t>
            </a:r>
          </a:p>
          <a:p>
            <a:pPr algn="just"/>
            <a:endParaRPr lang="en-US" sz="2000" dirty="0">
              <a:latin typeface="Aptos Narrow" panose="020B0004020202020204" pitchFamily="34" charset="0"/>
            </a:endParaRPr>
          </a:p>
          <a:p>
            <a:pPr algn="just"/>
            <a:endParaRPr lang="en-US" sz="2000" dirty="0">
              <a:latin typeface="Aptos Narrow" panose="020B0004020202020204" pitchFamily="34" charset="0"/>
            </a:endParaRPr>
          </a:p>
          <a:p>
            <a:pPr algn="ctr"/>
            <a:r>
              <a:rPr lang="en-US" sz="2000" b="1" dirty="0">
                <a:latin typeface="Aptos Narrow" panose="020B0004020202020204" pitchFamily="34" charset="0"/>
              </a:rPr>
              <a:t>Tools and Technologies</a:t>
            </a:r>
            <a:r>
              <a:rPr lang="en-US" sz="2000" dirty="0">
                <a:latin typeface="Aptos Narrow" panose="020B0004020202020204" pitchFamily="34" charset="0"/>
              </a:rPr>
              <a:t>:</a:t>
            </a:r>
          </a:p>
          <a:p>
            <a:pPr algn="just">
              <a:buFont typeface="Arial" panose="020B0604020202020204" pitchFamily="34" charset="0"/>
              <a:buChar char="•"/>
            </a:pPr>
            <a:r>
              <a:rPr lang="en-US" sz="2000" b="1" dirty="0">
                <a:latin typeface="Aptos Narrow" panose="020B0004020202020204" pitchFamily="34" charset="0"/>
              </a:rPr>
              <a:t>Excel</a:t>
            </a:r>
            <a:r>
              <a:rPr lang="en-US" sz="2000" dirty="0">
                <a:latin typeface="Aptos Narrow" panose="020B0004020202020204" pitchFamily="34" charset="0"/>
              </a:rPr>
              <a:t>: Used for data cleaning and preparation.</a:t>
            </a:r>
          </a:p>
          <a:p>
            <a:pPr algn="just">
              <a:buFont typeface="Arial" panose="020B0604020202020204" pitchFamily="34" charset="0"/>
              <a:buChar char="•"/>
            </a:pPr>
            <a:r>
              <a:rPr lang="en-US" sz="2000" b="1" dirty="0">
                <a:latin typeface="Aptos Narrow" panose="020B0004020202020204" pitchFamily="34" charset="0"/>
              </a:rPr>
              <a:t>Power BI</a:t>
            </a:r>
            <a:r>
              <a:rPr lang="en-US" sz="2000" dirty="0">
                <a:latin typeface="Aptos Narrow" panose="020B0004020202020204" pitchFamily="34" charset="0"/>
              </a:rPr>
              <a:t>: Employed for visualization and deeper insights through interactive dashboards.</a:t>
            </a:r>
          </a:p>
        </p:txBody>
      </p:sp>
    </p:spTree>
    <p:extLst>
      <p:ext uri="{BB962C8B-B14F-4D97-AF65-F5344CB8AC3E}">
        <p14:creationId xmlns:p14="http://schemas.microsoft.com/office/powerpoint/2010/main" val="32715279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Age Group ,Mode of Payment ,Gender ,Total no.of Quantity sold according to Gender ,Total Sales according to Gender ,Total Sales according to Age Group ,Total No.of Quantity sold by Age Group ,Categories. Please refer to the notes on this slide for details">
            <a:hlinkClick r:id="rId3"/>
          </p:cNvPr>
          <p:cNvPicPr>
            <a:picLocks noChangeAspect="1"/>
          </p:cNvPicPr>
          <p:nvPr/>
        </p:nvPicPr>
        <p:blipFill>
          <a:blip r:embed="rId4"/>
          <a:stretch>
            <a:fillRect/>
          </a:stretch>
        </p:blipFill>
        <p:spPr>
          <a:xfrm>
            <a:off x="133986" y="843280"/>
            <a:ext cx="11924030" cy="588621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rPr dirty="0"/>
              <a:t>Main Page</a:t>
            </a:r>
          </a:p>
        </p:txBody>
      </p:sp>
      <p:sp>
        <p:nvSpPr>
          <p:cNvPr id="5" name="TextBox 4">
            <a:extLst>
              <a:ext uri="{FF2B5EF4-FFF2-40B4-BE49-F238E27FC236}">
                <a16:creationId xmlns:a16="http://schemas.microsoft.com/office/drawing/2014/main" id="{07C51FEE-C467-D476-02B1-6751883A3C72}"/>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Insights Based on Gender and Age Group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Gender ,Age Group ,Mode of Payment ,Relation Between Category and Gender ,Relation Between Category and Age Group ,Categories ,Total Sales by Category. Please refer to the notes on this slide for details">
            <a:hlinkClick r:id="rId3"/>
          </p:cNvPr>
          <p:cNvPicPr>
            <a:picLocks noChangeAspect="1"/>
          </p:cNvPicPr>
          <p:nvPr/>
        </p:nvPicPr>
        <p:blipFill>
          <a:blip r:embed="rId4"/>
          <a:stretch>
            <a:fillRect/>
          </a:stretch>
        </p:blipFill>
        <p:spPr>
          <a:xfrm>
            <a:off x="133985" y="863600"/>
            <a:ext cx="11924031" cy="586589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t>Categorical Relationship</a:t>
            </a:r>
          </a:p>
        </p:txBody>
      </p:sp>
      <p:sp>
        <p:nvSpPr>
          <p:cNvPr id="2" name="TextBox 1">
            <a:extLst>
              <a:ext uri="{FF2B5EF4-FFF2-40B4-BE49-F238E27FC236}">
                <a16:creationId xmlns:a16="http://schemas.microsoft.com/office/drawing/2014/main" id="{5CFBCE02-D5E8-8974-D94D-141A4D5A0CE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Insights Based on Category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7EA62-E64C-C24A-6F04-7C8A57CEE9BD}"/>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238"/>
            <a:ext cx="12192000" cy="6857523"/>
          </a:xfrm>
          <a:prstGeom prst="rect">
            <a:avLst/>
          </a:prstGeom>
        </p:spPr>
      </p:pic>
      <p:sp>
        <p:nvSpPr>
          <p:cNvPr id="5" name="TextBox 4">
            <a:extLst>
              <a:ext uri="{FF2B5EF4-FFF2-40B4-BE49-F238E27FC236}">
                <a16:creationId xmlns:a16="http://schemas.microsoft.com/office/drawing/2014/main" id="{72CF1D63-16B8-632A-1342-03060BFE686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defPPr>
              <a:defRPr lang="en-US"/>
            </a:defPPr>
            <a:lvl1pPr algn="ctr">
              <a:defRPr sz="2800" b="1">
                <a:latin typeface="Aptos Narrow" panose="020B0004020202020204" pitchFamily="34" charset="0"/>
              </a:defRPr>
            </a:lvl1pPr>
          </a:lstStyle>
          <a:p>
            <a:r>
              <a:rPr lang="en-IN" dirty="0"/>
              <a:t>Overall theory based on Age Group, Gender, </a:t>
            </a:r>
            <a:r>
              <a:rPr lang="en-IN" dirty="0" err="1"/>
              <a:t>Cateogry</a:t>
            </a:r>
            <a:endParaRPr lang="en-IN" dirty="0"/>
          </a:p>
        </p:txBody>
      </p:sp>
      <p:sp>
        <p:nvSpPr>
          <p:cNvPr id="2" name="TextBox 1">
            <a:extLst>
              <a:ext uri="{FF2B5EF4-FFF2-40B4-BE49-F238E27FC236}">
                <a16:creationId xmlns:a16="http://schemas.microsoft.com/office/drawing/2014/main" id="{48629BE4-6680-2A26-2C4A-381002CD386A}"/>
              </a:ext>
            </a:extLst>
          </p:cNvPr>
          <p:cNvSpPr txBox="1"/>
          <p:nvPr/>
        </p:nvSpPr>
        <p:spPr>
          <a:xfrm>
            <a:off x="133986" y="956528"/>
            <a:ext cx="11924030" cy="4708981"/>
          </a:xfrm>
          <a:prstGeom prst="rect">
            <a:avLst/>
          </a:prstGeom>
          <a:noFill/>
          <a:ln>
            <a:solidFill>
              <a:schemeClr val="tx1"/>
            </a:solidFill>
          </a:ln>
          <a:effectLst>
            <a:glow rad="63500">
              <a:schemeClr val="accent2">
                <a:satMod val="175000"/>
                <a:alpha val="40000"/>
              </a:schemeClr>
            </a:glow>
          </a:effectLst>
        </p:spPr>
        <p:txBody>
          <a:bodyPr wrap="square" rtlCol="0">
            <a:spAutoFit/>
          </a:bodyPr>
          <a:lstStyle>
            <a:defPPr>
              <a:defRPr lang="en-US"/>
            </a:defPPr>
            <a:lvl1pPr algn="ctr">
              <a:defRPr sz="2000" b="1">
                <a:highlight>
                  <a:srgbClr val="C0C0C0"/>
                </a:highlight>
                <a:latin typeface="Arial Narrow" panose="020B0606020202030204" pitchFamily="34" charset="0"/>
              </a:defRPr>
            </a:lvl1pPr>
            <a:lvl2pPr marL="742950" lvl="1" indent="-285750">
              <a:buFont typeface="Arial" panose="020B0604020202020204" pitchFamily="34" charset="0"/>
              <a:buChar char="•"/>
              <a:defRPr sz="2000" b="1">
                <a:latin typeface="Arial Narrow" panose="020B0606020202030204" pitchFamily="34" charset="0"/>
              </a:defRPr>
            </a:lvl2pPr>
          </a:lstStyle>
          <a:p>
            <a:r>
              <a:rPr lang="en-US" dirty="0"/>
              <a:t>Demographic Insights</a:t>
            </a:r>
          </a:p>
          <a:p>
            <a:pPr marL="457200" lvl="1" indent="0">
              <a:buNone/>
            </a:pPr>
            <a:r>
              <a:rPr lang="en-US" dirty="0"/>
              <a:t>Age Groups:</a:t>
            </a:r>
          </a:p>
          <a:p>
            <a:pPr lvl="1"/>
            <a:r>
              <a:rPr lang="en-US" dirty="0"/>
              <a:t>56 or More: </a:t>
            </a:r>
            <a:r>
              <a:rPr lang="en-US" b="0" dirty="0"/>
              <a:t>Highest spend (</a:t>
            </a:r>
            <a:r>
              <a:rPr lang="en-US" dirty="0"/>
              <a:t>67M TL</a:t>
            </a:r>
            <a:r>
              <a:rPr lang="en-US" b="0" dirty="0"/>
              <a:t>, </a:t>
            </a:r>
            <a:r>
              <a:rPr lang="en-US" dirty="0"/>
              <a:t>80k</a:t>
            </a:r>
            <a:r>
              <a:rPr lang="en-US" b="0" dirty="0"/>
              <a:t> items).</a:t>
            </a:r>
          </a:p>
          <a:p>
            <a:pPr lvl="1"/>
            <a:r>
              <a:rPr lang="en-US" dirty="0"/>
              <a:t>16-25: </a:t>
            </a:r>
            <a:r>
              <a:rPr lang="en-US" b="0" dirty="0"/>
              <a:t>Lowest spend (</a:t>
            </a:r>
            <a:r>
              <a:rPr lang="en-US" dirty="0"/>
              <a:t>38M TL</a:t>
            </a:r>
            <a:r>
              <a:rPr lang="en-US" b="0" dirty="0"/>
              <a:t>, </a:t>
            </a:r>
            <a:r>
              <a:rPr lang="en-US" dirty="0"/>
              <a:t>46k</a:t>
            </a:r>
            <a:r>
              <a:rPr lang="en-US" b="0" dirty="0"/>
              <a:t> items); consider budget-friendly products.</a:t>
            </a:r>
          </a:p>
          <a:p>
            <a:pPr marL="457200" lvl="1" indent="0">
              <a:buNone/>
            </a:pPr>
            <a:r>
              <a:rPr lang="en-US" dirty="0"/>
              <a:t>Gender:</a:t>
            </a:r>
          </a:p>
          <a:p>
            <a:pPr lvl="1"/>
            <a:r>
              <a:rPr lang="en-US" dirty="0"/>
              <a:t>Male: 101.30M TL </a:t>
            </a:r>
            <a:r>
              <a:rPr lang="en-US" b="0" dirty="0"/>
              <a:t>(40.19% of quantity sold).</a:t>
            </a:r>
          </a:p>
          <a:p>
            <a:pPr lvl="1"/>
            <a:r>
              <a:rPr lang="en-US" dirty="0"/>
              <a:t>Female: 150.21M TL </a:t>
            </a:r>
            <a:r>
              <a:rPr lang="en-US" b="0" dirty="0"/>
              <a:t>(59.81% of quantity sold); stronger engagement in fashion and beauty.</a:t>
            </a:r>
          </a:p>
          <a:p>
            <a:r>
              <a:rPr lang="en-US" dirty="0"/>
              <a:t>Category Preferences</a:t>
            </a:r>
          </a:p>
          <a:p>
            <a:pPr marL="457200" lvl="1" indent="0">
              <a:buNone/>
            </a:pPr>
            <a:r>
              <a:rPr lang="en-US" dirty="0"/>
              <a:t>Top Categories:</a:t>
            </a:r>
          </a:p>
          <a:p>
            <a:pPr lvl="1"/>
            <a:r>
              <a:rPr lang="en-US" dirty="0"/>
              <a:t>Females: </a:t>
            </a:r>
            <a:r>
              <a:rPr lang="en-US" b="0" dirty="0"/>
              <a:t>Clothing (</a:t>
            </a:r>
            <a:r>
              <a:rPr lang="en-US" dirty="0"/>
              <a:t>68.25M TL</a:t>
            </a:r>
            <a:r>
              <a:rPr lang="en-US" b="0" dirty="0"/>
              <a:t>), Cosmetics (</a:t>
            </a:r>
            <a:r>
              <a:rPr lang="en-US" dirty="0"/>
              <a:t>4.07M TL</a:t>
            </a:r>
            <a:r>
              <a:rPr lang="en-US" b="0" dirty="0"/>
              <a:t>).</a:t>
            </a:r>
          </a:p>
          <a:p>
            <a:pPr lvl="1"/>
            <a:r>
              <a:rPr lang="en-US" dirty="0"/>
              <a:t>Males: </a:t>
            </a:r>
            <a:r>
              <a:rPr lang="en-US" b="0" dirty="0"/>
              <a:t>Shoes (</a:t>
            </a:r>
            <a:r>
              <a:rPr lang="en-US" dirty="0"/>
              <a:t>139.43M TL</a:t>
            </a:r>
            <a:r>
              <a:rPr lang="en-US" b="0" dirty="0"/>
              <a:t>), Technology (</a:t>
            </a:r>
            <a:r>
              <a:rPr lang="en-US" dirty="0"/>
              <a:t>134.67M TL</a:t>
            </a:r>
            <a:r>
              <a:rPr lang="en-US" b="0" dirty="0"/>
              <a:t>).</a:t>
            </a:r>
          </a:p>
          <a:p>
            <a:r>
              <a:rPr lang="en-US" dirty="0"/>
              <a:t>Age Group Trends:</a:t>
            </a:r>
          </a:p>
          <a:p>
            <a:pPr lvl="1"/>
            <a:r>
              <a:rPr lang="en-US" dirty="0"/>
              <a:t>Clothing: </a:t>
            </a:r>
            <a:r>
              <a:rPr lang="en-US" b="0" dirty="0"/>
              <a:t>Popular across ages; 56+ spend </a:t>
            </a:r>
            <a:r>
              <a:rPr lang="en-US" dirty="0"/>
              <a:t>30.55M TL</a:t>
            </a:r>
            <a:r>
              <a:rPr lang="en-US" b="0" dirty="0"/>
              <a:t>.</a:t>
            </a:r>
          </a:p>
          <a:p>
            <a:pPr lvl="1"/>
            <a:r>
              <a:rPr lang="en-US" dirty="0"/>
              <a:t>16-25: </a:t>
            </a:r>
            <a:r>
              <a:rPr lang="en-US" b="0" dirty="0"/>
              <a:t>Low spending on shoes and technology.</a:t>
            </a:r>
          </a:p>
          <a:p>
            <a:endParaRPr lang="en-US" dirty="0"/>
          </a:p>
        </p:txBody>
      </p:sp>
    </p:spTree>
    <p:extLst>
      <p:ext uri="{BB962C8B-B14F-4D97-AF65-F5344CB8AC3E}">
        <p14:creationId xmlns:p14="http://schemas.microsoft.com/office/powerpoint/2010/main" val="3595955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Gender ,Age Group ,Mode of Payment ,Relation Between Payment Method and Gender ,Categories ,Relation Between Payment Method and Age Group ,Relation Between Payment Method and Category. Please refer to the notes on this slide for details">
            <a:hlinkClick r:id="rId3"/>
          </p:cNvPr>
          <p:cNvPicPr>
            <a:picLocks noChangeAspect="1"/>
          </p:cNvPicPr>
          <p:nvPr/>
        </p:nvPicPr>
        <p:blipFill>
          <a:blip r:embed="rId4"/>
          <a:stretch>
            <a:fillRect/>
          </a:stretch>
        </p:blipFill>
        <p:spPr>
          <a:xfrm>
            <a:off x="133984" y="812800"/>
            <a:ext cx="11924031" cy="591669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t>Payment Method Relationship</a:t>
            </a:r>
          </a:p>
        </p:txBody>
      </p:sp>
      <p:sp>
        <p:nvSpPr>
          <p:cNvPr id="2" name="TextBox 1">
            <a:extLst>
              <a:ext uri="{FF2B5EF4-FFF2-40B4-BE49-F238E27FC236}">
                <a16:creationId xmlns:a16="http://schemas.microsoft.com/office/drawing/2014/main" id="{B9915EEE-02EC-FB15-D96D-614A2628F8E3}"/>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Overall Insights Based on Payment Method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C7EA62-E64C-C24A-6F04-7C8A57CEE9BD}"/>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238"/>
            <a:ext cx="12192000" cy="6857523"/>
          </a:xfrm>
          <a:prstGeom prst="rect">
            <a:avLst/>
          </a:prstGeom>
        </p:spPr>
      </p:pic>
      <p:sp>
        <p:nvSpPr>
          <p:cNvPr id="5" name="TextBox 4">
            <a:extLst>
              <a:ext uri="{FF2B5EF4-FFF2-40B4-BE49-F238E27FC236}">
                <a16:creationId xmlns:a16="http://schemas.microsoft.com/office/drawing/2014/main" id="{72CF1D63-16B8-632A-1342-03060BFE686C}"/>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IN" sz="2800" b="1" dirty="0">
                <a:latin typeface="Aptos Narrow" panose="020B0004020202020204" pitchFamily="34" charset="0"/>
              </a:rPr>
              <a:t>Overall theory based on Age Group, Gender and Category</a:t>
            </a:r>
          </a:p>
        </p:txBody>
      </p:sp>
      <p:sp>
        <p:nvSpPr>
          <p:cNvPr id="2" name="TextBox 1">
            <a:extLst>
              <a:ext uri="{FF2B5EF4-FFF2-40B4-BE49-F238E27FC236}">
                <a16:creationId xmlns:a16="http://schemas.microsoft.com/office/drawing/2014/main" id="{48629BE4-6680-2A26-2C4A-381002CD386A}"/>
              </a:ext>
            </a:extLst>
          </p:cNvPr>
          <p:cNvSpPr txBox="1"/>
          <p:nvPr/>
        </p:nvSpPr>
        <p:spPr>
          <a:xfrm>
            <a:off x="133986" y="920620"/>
            <a:ext cx="11924030" cy="5016758"/>
          </a:xfrm>
          <a:prstGeom prst="rect">
            <a:avLst/>
          </a:prstGeom>
          <a:noFill/>
          <a:ln>
            <a:solidFill>
              <a:schemeClr val="tx1"/>
            </a:solidFill>
          </a:ln>
          <a:effectLst>
            <a:glow rad="63500">
              <a:schemeClr val="accent2">
                <a:satMod val="175000"/>
                <a:alpha val="40000"/>
              </a:schemeClr>
            </a:glow>
          </a:effectLst>
        </p:spPr>
        <p:txBody>
          <a:bodyPr wrap="square" rtlCol="0">
            <a:spAutoFit/>
          </a:bodyPr>
          <a:lstStyle/>
          <a:p>
            <a:pPr algn="ctr"/>
            <a:r>
              <a:rPr lang="en-US" sz="2000" b="1" dirty="0">
                <a:highlight>
                  <a:srgbClr val="C0C0C0"/>
                </a:highlight>
                <a:latin typeface="Arial Narrow" panose="020B0606020202030204" pitchFamily="34" charset="0"/>
              </a:rPr>
              <a:t>Payment Method and Gender</a:t>
            </a:r>
          </a:p>
          <a:p>
            <a:pPr>
              <a:buFont typeface="Arial" panose="020B0604020202020204" pitchFamily="34" charset="0"/>
              <a:buChar char="•"/>
            </a:pPr>
            <a:r>
              <a:rPr lang="en-US" sz="2000" b="1" dirty="0">
                <a:latin typeface="Arial Narrow" panose="020B0606020202030204" pitchFamily="34" charset="0"/>
              </a:rPr>
              <a:t>Total Sales</a:t>
            </a:r>
            <a:r>
              <a:rPr lang="en-US" sz="2000" dirty="0">
                <a:latin typeface="Arial Narrow" panose="020B0606020202030204" pitchFamily="34" charset="0"/>
              </a:rPr>
              <a:t>:</a:t>
            </a:r>
          </a:p>
          <a:p>
            <a:endParaRPr lang="en-US" sz="2000" dirty="0">
              <a:latin typeface="Arial Narrow" panose="020B0606020202030204" pitchFamily="34" charset="0"/>
            </a:endParaRPr>
          </a:p>
          <a:p>
            <a:pPr marL="742950" lvl="1" indent="-285750">
              <a:buFont typeface="Arial" panose="020B0604020202020204" pitchFamily="34" charset="0"/>
              <a:buChar char="•"/>
            </a:pPr>
            <a:r>
              <a:rPr lang="en-US" sz="2000" b="1" dirty="0">
                <a:latin typeface="Arial Narrow" panose="020B0606020202030204" pitchFamily="34" charset="0"/>
              </a:rPr>
              <a:t>Male</a:t>
            </a:r>
            <a:r>
              <a:rPr lang="en-US" sz="2000" dirty="0">
                <a:latin typeface="Arial Narrow" panose="020B0606020202030204" pitchFamily="34" charset="0"/>
              </a:rPr>
              <a:t>: 101.30M TL</a:t>
            </a:r>
          </a:p>
          <a:p>
            <a:pPr marL="742950" lvl="1" indent="-285750">
              <a:buFont typeface="Arial" panose="020B0604020202020204" pitchFamily="34" charset="0"/>
              <a:buChar char="•"/>
            </a:pPr>
            <a:r>
              <a:rPr lang="en-US" sz="2000" b="1" dirty="0">
                <a:latin typeface="Arial Narrow" panose="020B0606020202030204" pitchFamily="34" charset="0"/>
              </a:rPr>
              <a:t>Female</a:t>
            </a:r>
            <a:r>
              <a:rPr lang="en-US" sz="2000" dirty="0">
                <a:latin typeface="Arial Narrow" panose="020B0606020202030204" pitchFamily="34" charset="0"/>
              </a:rPr>
              <a:t>: 150.21M TL</a:t>
            </a:r>
          </a:p>
          <a:p>
            <a:pPr lvl="1"/>
            <a:endParaRPr lang="en-US" sz="2000" dirty="0">
              <a:latin typeface="Arial Narrow" panose="020B0606020202030204" pitchFamily="34" charset="0"/>
            </a:endParaRPr>
          </a:p>
          <a:p>
            <a:pPr>
              <a:buFont typeface="Arial" panose="020B0604020202020204" pitchFamily="34" charset="0"/>
              <a:buChar char="•"/>
            </a:pPr>
            <a:r>
              <a:rPr lang="en-US" sz="2000" b="1" dirty="0">
                <a:latin typeface="Arial Narrow" panose="020B0606020202030204" pitchFamily="34" charset="0"/>
              </a:rPr>
              <a:t>Payment Preferences:</a:t>
            </a:r>
          </a:p>
          <a:p>
            <a:pPr>
              <a:buFont typeface="Arial" panose="020B0604020202020204" pitchFamily="34" charset="0"/>
              <a:buChar char="•"/>
            </a:pPr>
            <a:endParaRPr lang="en-US" sz="2000" dirty="0">
              <a:latin typeface="Arial Narrow" panose="020B0606020202030204" pitchFamily="34" charset="0"/>
            </a:endParaRPr>
          </a:p>
          <a:p>
            <a:pPr marL="742950" lvl="1" indent="-285750">
              <a:buFont typeface="Arial" panose="020B0604020202020204" pitchFamily="34" charset="0"/>
              <a:buChar char="•"/>
            </a:pPr>
            <a:r>
              <a:rPr lang="en-US" sz="2000" b="1" dirty="0">
                <a:latin typeface="Arial Narrow" panose="020B0606020202030204" pitchFamily="34" charset="0"/>
              </a:rPr>
              <a:t>Females</a:t>
            </a:r>
            <a:r>
              <a:rPr lang="en-US" sz="2000" dirty="0">
                <a:latin typeface="Arial Narrow" panose="020B0606020202030204" pitchFamily="34" charset="0"/>
              </a:rPr>
              <a:t>: Cash: 68M TL, Credit Card: 53M TL, Debit Card: 30M TL</a:t>
            </a:r>
          </a:p>
          <a:p>
            <a:pPr marL="742950" lvl="1" indent="-285750">
              <a:buFont typeface="Arial" panose="020B0604020202020204" pitchFamily="34" charset="0"/>
              <a:buChar char="•"/>
            </a:pPr>
            <a:r>
              <a:rPr lang="en-US" sz="2000" b="1" dirty="0">
                <a:latin typeface="Arial Narrow" panose="020B0606020202030204" pitchFamily="34" charset="0"/>
              </a:rPr>
              <a:t>Males</a:t>
            </a:r>
            <a:r>
              <a:rPr lang="en-US" sz="2000" dirty="0">
                <a:latin typeface="Arial Narrow" panose="020B0606020202030204" pitchFamily="34" charset="0"/>
              </a:rPr>
              <a:t>: Cash: 45M TL, Credit Card: 35M TL, Debit Card: 50.6M TL</a:t>
            </a:r>
          </a:p>
          <a:p>
            <a:pPr lvl="1"/>
            <a:endParaRPr lang="en-US" sz="2000" dirty="0">
              <a:latin typeface="Arial Narrow" panose="020B0606020202030204" pitchFamily="34" charset="0"/>
            </a:endParaRPr>
          </a:p>
          <a:p>
            <a:r>
              <a:rPr lang="en-US" sz="2000" b="1" dirty="0"/>
              <a:t>.Older Consumers (56 and Above)</a:t>
            </a:r>
            <a:r>
              <a:rPr lang="en-US" sz="2000" dirty="0"/>
              <a:t>:</a:t>
            </a:r>
          </a:p>
          <a:p>
            <a:endParaRPr lang="en-US" sz="2000" dirty="0"/>
          </a:p>
          <a:p>
            <a:pPr>
              <a:buFont typeface="Arial" panose="020B0604020202020204" pitchFamily="34" charset="0"/>
              <a:buChar char="•"/>
            </a:pPr>
            <a:r>
              <a:rPr lang="en-US" sz="2000" b="1" dirty="0"/>
              <a:t>Cash</a:t>
            </a:r>
            <a:r>
              <a:rPr lang="en-US" sz="2000" dirty="0"/>
              <a:t>: 30M TL</a:t>
            </a:r>
          </a:p>
          <a:p>
            <a:pPr>
              <a:buFont typeface="Arial" panose="020B0604020202020204" pitchFamily="34" charset="0"/>
              <a:buChar char="•"/>
            </a:pPr>
            <a:r>
              <a:rPr lang="en-US" sz="2000" b="1" dirty="0"/>
              <a:t>Credit Card</a:t>
            </a:r>
            <a:r>
              <a:rPr lang="en-US" sz="2000" dirty="0"/>
              <a:t>: 23M TL</a:t>
            </a:r>
          </a:p>
          <a:p>
            <a:pPr>
              <a:buFont typeface="Arial" panose="020B0604020202020204" pitchFamily="34" charset="0"/>
              <a:buChar char="•"/>
            </a:pPr>
            <a:r>
              <a:rPr lang="en-US" sz="2000" b="1" dirty="0"/>
              <a:t>Debit Card</a:t>
            </a:r>
            <a:r>
              <a:rPr lang="en-US" sz="2000" dirty="0"/>
              <a:t>: 14M TL</a:t>
            </a:r>
            <a:endParaRPr lang="en-US" sz="2000" dirty="0">
              <a:latin typeface="Arial Narrow" panose="020B0606020202030204" pitchFamily="34" charset="0"/>
            </a:endParaRPr>
          </a:p>
        </p:txBody>
      </p:sp>
    </p:spTree>
    <p:extLst>
      <p:ext uri="{BB962C8B-B14F-4D97-AF65-F5344CB8AC3E}">
        <p14:creationId xmlns:p14="http://schemas.microsoft.com/office/powerpoint/2010/main" val="3323905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Gender ,Mode of Payment ,Categories ,lineChart ,Age Group. Please refer to the notes on this slide for details">
            <a:hlinkClick r:id="rId3"/>
          </p:cNvPr>
          <p:cNvPicPr>
            <a:picLocks noChangeAspect="1"/>
          </p:cNvPicPr>
          <p:nvPr/>
        </p:nvPicPr>
        <p:blipFill>
          <a:blip r:embed="rId4"/>
          <a:stretch>
            <a:fillRect/>
          </a:stretch>
        </p:blipFill>
        <p:spPr>
          <a:xfrm>
            <a:off x="133984" y="863600"/>
            <a:ext cx="11924031" cy="586589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t>Overall Information 1</a:t>
            </a:r>
          </a:p>
        </p:txBody>
      </p:sp>
      <p:sp>
        <p:nvSpPr>
          <p:cNvPr id="2" name="TextBox 1">
            <a:extLst>
              <a:ext uri="{FF2B5EF4-FFF2-40B4-BE49-F238E27FC236}">
                <a16:creationId xmlns:a16="http://schemas.microsoft.com/office/drawing/2014/main" id="{4C053C15-7E4C-22CC-256B-C98FE940F50B}"/>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p>
            <a:pPr algn="ctr"/>
            <a:r>
              <a:rPr lang="en-US" sz="2800" b="1" dirty="0">
                <a:latin typeface="Aptos Narrow" panose="020B0004020202020204" pitchFamily="34" charset="0"/>
              </a:rPr>
              <a:t>Insights based on the overall revenue throughout the years 2021,22,23</a:t>
            </a:r>
            <a:endParaRPr lang="en-IN" sz="2800" b="1" dirty="0">
              <a:latin typeface="Aptos Narrow" panose="020B00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o.of Customer ,Total Sales ,Gender ,Age Group ,Mode of Payment ,Categories ,Relationship Between Shopping Mall and Category. Please refer to the notes on this slide for details">
            <a:hlinkClick r:id="rId3"/>
          </p:cNvPr>
          <p:cNvPicPr>
            <a:picLocks noChangeAspect="1"/>
          </p:cNvPicPr>
          <p:nvPr/>
        </p:nvPicPr>
        <p:blipFill>
          <a:blip r:embed="rId4"/>
          <a:stretch>
            <a:fillRect/>
          </a:stretch>
        </p:blipFill>
        <p:spPr>
          <a:xfrm>
            <a:off x="133986" y="914400"/>
            <a:ext cx="11924029" cy="5815092"/>
          </a:xfrm>
          <a:prstGeom prst="rect">
            <a:avLst/>
          </a:prstGeom>
          <a:noFill/>
          <a:ln>
            <a:solidFill>
              <a:schemeClr val="tx1"/>
            </a:solidFill>
          </a:ln>
          <a:effectLst>
            <a:glow rad="63500">
              <a:schemeClr val="accent2">
                <a:satMod val="175000"/>
                <a:alpha val="40000"/>
              </a:schemeClr>
            </a:glow>
          </a:effectLst>
        </p:spPr>
      </p:pic>
      <p:sp>
        <p:nvSpPr>
          <p:cNvPr id="4" name="Title" hidden="1"/>
          <p:cNvSpPr>
            <a:spLocks noGrp="1"/>
          </p:cNvSpPr>
          <p:nvPr>
            <p:ph type="title"/>
          </p:nvPr>
        </p:nvSpPr>
        <p:spPr/>
        <p:txBody>
          <a:bodyPr/>
          <a:lstStyle/>
          <a:p>
            <a:r>
              <a:t>Overall Information 2</a:t>
            </a:r>
          </a:p>
        </p:txBody>
      </p:sp>
      <p:sp>
        <p:nvSpPr>
          <p:cNvPr id="2" name="TextBox 1">
            <a:extLst>
              <a:ext uri="{FF2B5EF4-FFF2-40B4-BE49-F238E27FC236}">
                <a16:creationId xmlns:a16="http://schemas.microsoft.com/office/drawing/2014/main" id="{D144B0EC-E751-38DB-8211-BA77CE502670}"/>
              </a:ext>
            </a:extLst>
          </p:cNvPr>
          <p:cNvSpPr txBox="1"/>
          <p:nvPr/>
        </p:nvSpPr>
        <p:spPr>
          <a:xfrm>
            <a:off x="133985" y="128508"/>
            <a:ext cx="11924030" cy="523220"/>
          </a:xfrm>
          <a:prstGeom prst="rect">
            <a:avLst/>
          </a:prstGeom>
          <a:noFill/>
          <a:ln>
            <a:solidFill>
              <a:schemeClr val="tx1"/>
            </a:solidFill>
          </a:ln>
          <a:effectLst>
            <a:glow rad="63500">
              <a:schemeClr val="accent5">
                <a:satMod val="175000"/>
                <a:alpha val="40000"/>
              </a:schemeClr>
            </a:glow>
          </a:effectLst>
        </p:spPr>
        <p:txBody>
          <a:bodyPr wrap="square" rtlCol="0">
            <a:spAutoFit/>
          </a:bodyPr>
          <a:lstStyle>
            <a:defPPr>
              <a:defRPr lang="en-US"/>
            </a:defPPr>
            <a:lvl1pPr algn="ctr">
              <a:defRPr sz="2800" b="1">
                <a:latin typeface="Aptos Narrow" panose="020B0004020202020204" pitchFamily="34" charset="0"/>
              </a:defRPr>
            </a:lvl1pPr>
          </a:lstStyle>
          <a:p>
            <a:r>
              <a:rPr lang="en-IN" dirty="0"/>
              <a:t>Insights Based on Shopping Mall and their Overall Revenue</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134</TotalTime>
  <Words>714</Words>
  <Application>Microsoft Office PowerPoint</Application>
  <PresentationFormat>Widescreen</PresentationFormat>
  <Paragraphs>97</Paragraphs>
  <Slides>13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 Narrow</vt:lpstr>
      <vt:lpstr>Arial</vt:lpstr>
      <vt:lpstr>Arial Narrow</vt:lpstr>
      <vt:lpstr>Calibri</vt:lpstr>
      <vt:lpstr>Calibri Light</vt:lpstr>
      <vt:lpstr>Segoe UI Light</vt:lpstr>
      <vt:lpstr>Custom Design</vt:lpstr>
      <vt:lpstr>PowerPoint Presentation</vt:lpstr>
      <vt:lpstr>PowerPoint Presentation</vt:lpstr>
      <vt:lpstr>Main Page</vt:lpstr>
      <vt:lpstr>Categorical Relationship</vt:lpstr>
      <vt:lpstr>PowerPoint Presentation</vt:lpstr>
      <vt:lpstr>Payment Method Relationship</vt:lpstr>
      <vt:lpstr>PowerPoint Presentation</vt:lpstr>
      <vt:lpstr>Overall Information 1</vt:lpstr>
      <vt:lpstr>Overall Information 2</vt:lpstr>
      <vt:lpstr>Extra Information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Gujari Sai Milan</cp:lastModifiedBy>
  <cp:revision>21</cp:revision>
  <dcterms:created xsi:type="dcterms:W3CDTF">2016-09-04T11:54:55Z</dcterms:created>
  <dcterms:modified xsi:type="dcterms:W3CDTF">2024-10-24T20:13:28Z</dcterms:modified>
</cp:coreProperties>
</file>

<file path=docProps/thumbnail.jpeg>
</file>